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85" r:id="rId4"/>
    <p:sldId id="283" r:id="rId5"/>
    <p:sldId id="284" r:id="rId6"/>
    <p:sldId id="282" r:id="rId7"/>
    <p:sldId id="286" r:id="rId8"/>
    <p:sldId id="287" r:id="rId9"/>
    <p:sldId id="292" r:id="rId10"/>
    <p:sldId id="293" r:id="rId11"/>
    <p:sldId id="294" r:id="rId12"/>
    <p:sldId id="295" r:id="rId13"/>
    <p:sldId id="27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4045"/>
    <a:srgbClr val="FFEE9E"/>
    <a:srgbClr val="467599"/>
    <a:srgbClr val="EBA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77" y="58"/>
      </p:cViewPr>
      <p:guideLst>
        <p:guide orient="horz" pos="21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C4933-CF4A-4002-B801-7796356061A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11749E-DFC5-4C25-89F5-8F8F8943BB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Bahnschrift Light" panose="020B0502040204020203" pitchFamily="34" charset="0"/>
            </a:rPr>
            <a:t>Derive phase from images projected with phase shifted sinusoids.</a:t>
          </a:r>
        </a:p>
      </dgm:t>
    </dgm:pt>
    <dgm:pt modelId="{E28BA7AA-496D-4FC4-90CD-E0CC115D9517}" type="parTrans" cxnId="{254C3BFE-1CEE-428D-9EE8-611E71783EF7}">
      <dgm:prSet/>
      <dgm:spPr/>
      <dgm:t>
        <a:bodyPr/>
        <a:lstStyle/>
        <a:p>
          <a:endParaRPr lang="en-US" sz="2000">
            <a:latin typeface="Bahnschrift Light" panose="020B0502040204020203" pitchFamily="34" charset="0"/>
          </a:endParaRPr>
        </a:p>
      </dgm:t>
    </dgm:pt>
    <dgm:pt modelId="{DD2FEAB1-5F6F-410E-9AB3-C1B602FAB8FF}" type="sibTrans" cxnId="{254C3BFE-1CEE-428D-9EE8-611E71783EF7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Bahnschrift Light" panose="020B0502040204020203" pitchFamily="34" charset="0"/>
          </a:endParaRPr>
        </a:p>
      </dgm:t>
    </dgm:pt>
    <dgm:pt modelId="{45B455F6-6F02-4A1C-B810-933BCD2DC3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Bahnschrift Light" panose="020B0502040204020203" pitchFamily="34" charset="0"/>
            </a:rPr>
            <a:t>Unwrap phase image. (Optional: use quality-guided phase unwrapping algorithm.</a:t>
          </a:r>
        </a:p>
      </dgm:t>
    </dgm:pt>
    <dgm:pt modelId="{9CC483B7-CD31-4434-B653-027015793129}" type="parTrans" cxnId="{09F2BF20-C8E3-44BE-AEEC-1E7CF4BB2125}">
      <dgm:prSet/>
      <dgm:spPr/>
      <dgm:t>
        <a:bodyPr/>
        <a:lstStyle/>
        <a:p>
          <a:endParaRPr lang="en-US" sz="2000">
            <a:latin typeface="Bahnschrift Light" panose="020B0502040204020203" pitchFamily="34" charset="0"/>
          </a:endParaRPr>
        </a:p>
      </dgm:t>
    </dgm:pt>
    <dgm:pt modelId="{6A5FA6F0-6D0E-4B26-A577-772DBF81108F}" type="sibTrans" cxnId="{09F2BF20-C8E3-44BE-AEEC-1E7CF4BB2125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Bahnschrift Light" panose="020B0502040204020203" pitchFamily="34" charset="0"/>
          </a:endParaRPr>
        </a:p>
      </dgm:t>
    </dgm:pt>
    <dgm:pt modelId="{5EA37D54-A8C8-45AF-96E8-3888915EF6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Bahnschrift Light" panose="020B0502040204020203" pitchFamily="34" charset="0"/>
            </a:rPr>
            <a:t>Reconstruct 3D from phase difference of reference and object image phase.</a:t>
          </a:r>
        </a:p>
      </dgm:t>
    </dgm:pt>
    <dgm:pt modelId="{A4FFB540-5388-4C63-9CE4-EDE023B805F7}" type="parTrans" cxnId="{700555D8-1DC4-4958-B7D2-2C3C4F6A237F}">
      <dgm:prSet/>
      <dgm:spPr/>
      <dgm:t>
        <a:bodyPr/>
        <a:lstStyle/>
        <a:p>
          <a:endParaRPr lang="en-US"/>
        </a:p>
      </dgm:t>
    </dgm:pt>
    <dgm:pt modelId="{D68B24C2-36BC-491D-BAEB-4572A4DCE69F}" type="sibTrans" cxnId="{700555D8-1DC4-4958-B7D2-2C3C4F6A237F}">
      <dgm:prSet/>
      <dgm:spPr/>
      <dgm:t>
        <a:bodyPr/>
        <a:lstStyle/>
        <a:p>
          <a:endParaRPr lang="en-US"/>
        </a:p>
      </dgm:t>
    </dgm:pt>
    <dgm:pt modelId="{745D4B58-A246-4302-940E-DDE989239F1B}" type="pres">
      <dgm:prSet presAssocID="{51CC4933-CF4A-4002-B801-7796356061A7}" presName="root" presStyleCnt="0">
        <dgm:presLayoutVars>
          <dgm:dir/>
          <dgm:resizeHandles val="exact"/>
        </dgm:presLayoutVars>
      </dgm:prSet>
      <dgm:spPr/>
    </dgm:pt>
    <dgm:pt modelId="{B329C662-D9B8-4415-A9C8-CABB02D5EE1D}" type="pres">
      <dgm:prSet presAssocID="{51CC4933-CF4A-4002-B801-7796356061A7}" presName="container" presStyleCnt="0">
        <dgm:presLayoutVars>
          <dgm:dir/>
          <dgm:resizeHandles val="exact"/>
        </dgm:presLayoutVars>
      </dgm:prSet>
      <dgm:spPr/>
    </dgm:pt>
    <dgm:pt modelId="{FC2108D5-0690-4805-90D4-9873824CE4EC}" type="pres">
      <dgm:prSet presAssocID="{AC11749E-DFC5-4C25-89F5-8F8F8943BBEF}" presName="compNode" presStyleCnt="0"/>
      <dgm:spPr/>
    </dgm:pt>
    <dgm:pt modelId="{20123FB0-AC33-43B8-8F90-34FCF5C4BA59}" type="pres">
      <dgm:prSet presAssocID="{AC11749E-DFC5-4C25-89F5-8F8F8943BBEF}" presName="iconBgRect" presStyleLbl="bgShp" presStyleIdx="0" presStyleCnt="3"/>
      <dgm:spPr>
        <a:solidFill>
          <a:srgbClr val="467599"/>
        </a:solidFill>
      </dgm:spPr>
    </dgm:pt>
    <dgm:pt modelId="{83F23582-A5D4-46FC-AFC4-93D1C27C657F}" type="pres">
      <dgm:prSet presAssocID="{AC11749E-DFC5-4C25-89F5-8F8F8943BB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quarius with solid fill"/>
        </a:ext>
      </dgm:extLst>
    </dgm:pt>
    <dgm:pt modelId="{DBA4E431-0CEA-4587-A5AF-604E52610392}" type="pres">
      <dgm:prSet presAssocID="{AC11749E-DFC5-4C25-89F5-8F8F8943BBEF}" presName="spaceRect" presStyleCnt="0"/>
      <dgm:spPr/>
    </dgm:pt>
    <dgm:pt modelId="{FDD5F411-AEE6-475E-9D34-E04012D9A1F7}" type="pres">
      <dgm:prSet presAssocID="{AC11749E-DFC5-4C25-89F5-8F8F8943BBEF}" presName="textRect" presStyleLbl="revTx" presStyleIdx="0" presStyleCnt="3">
        <dgm:presLayoutVars>
          <dgm:chMax val="1"/>
          <dgm:chPref val="1"/>
        </dgm:presLayoutVars>
      </dgm:prSet>
      <dgm:spPr/>
    </dgm:pt>
    <dgm:pt modelId="{C1502FDB-8F44-4C92-96E6-963642C49B06}" type="pres">
      <dgm:prSet presAssocID="{DD2FEAB1-5F6F-410E-9AB3-C1B602FAB8FF}" presName="sibTrans" presStyleLbl="sibTrans2D1" presStyleIdx="0" presStyleCnt="0"/>
      <dgm:spPr/>
    </dgm:pt>
    <dgm:pt modelId="{3F7885DC-ABB4-4D35-83FB-F9C8FFF6A0DF}" type="pres">
      <dgm:prSet presAssocID="{45B455F6-6F02-4A1C-B810-933BCD2DC383}" presName="compNode" presStyleCnt="0"/>
      <dgm:spPr/>
    </dgm:pt>
    <dgm:pt modelId="{433CB220-DB28-457A-865E-1489E0AC2747}" type="pres">
      <dgm:prSet presAssocID="{45B455F6-6F02-4A1C-B810-933BCD2DC383}" presName="iconBgRect" presStyleLbl="bgShp" presStyleIdx="1" presStyleCnt="3"/>
      <dgm:spPr>
        <a:solidFill>
          <a:srgbClr val="467599"/>
        </a:solidFill>
      </dgm:spPr>
    </dgm:pt>
    <dgm:pt modelId="{9B9E8DB2-9469-4AB0-AEA5-44E34FA44EB4}" type="pres">
      <dgm:prSet presAssocID="{45B455F6-6F02-4A1C-B810-933BCD2DC3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26048E04-07F6-459E-8E64-3E7D620ABF79}" type="pres">
      <dgm:prSet presAssocID="{45B455F6-6F02-4A1C-B810-933BCD2DC383}" presName="spaceRect" presStyleCnt="0"/>
      <dgm:spPr/>
    </dgm:pt>
    <dgm:pt modelId="{1267F325-12BC-405E-BB2C-0B3DDCC85A44}" type="pres">
      <dgm:prSet presAssocID="{45B455F6-6F02-4A1C-B810-933BCD2DC383}" presName="textRect" presStyleLbl="revTx" presStyleIdx="1" presStyleCnt="3">
        <dgm:presLayoutVars>
          <dgm:chMax val="1"/>
          <dgm:chPref val="1"/>
        </dgm:presLayoutVars>
      </dgm:prSet>
      <dgm:spPr/>
    </dgm:pt>
    <dgm:pt modelId="{42408236-9EC6-4994-9403-1B2740216137}" type="pres">
      <dgm:prSet presAssocID="{6A5FA6F0-6D0E-4B26-A577-772DBF81108F}" presName="sibTrans" presStyleLbl="sibTrans2D1" presStyleIdx="0" presStyleCnt="0"/>
      <dgm:spPr/>
    </dgm:pt>
    <dgm:pt modelId="{1781443F-8F14-434E-B903-DC3E19743D8D}" type="pres">
      <dgm:prSet presAssocID="{5EA37D54-A8C8-45AF-96E8-3888915EF6FC}" presName="compNode" presStyleCnt="0"/>
      <dgm:spPr/>
    </dgm:pt>
    <dgm:pt modelId="{9B9E5D19-6AA4-4050-91A9-4C748C7D3A51}" type="pres">
      <dgm:prSet presAssocID="{5EA37D54-A8C8-45AF-96E8-3888915EF6FC}" presName="iconBgRect" presStyleLbl="bgShp" presStyleIdx="2" presStyleCnt="3"/>
      <dgm:spPr>
        <a:solidFill>
          <a:srgbClr val="467599"/>
        </a:solidFill>
      </dgm:spPr>
    </dgm:pt>
    <dgm:pt modelId="{EB5A431C-FC95-49F3-A83E-5D2758C62BEC}" type="pres">
      <dgm:prSet presAssocID="{5EA37D54-A8C8-45AF-96E8-3888915EF6F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Shape with solid fill"/>
        </a:ext>
      </dgm:extLst>
    </dgm:pt>
    <dgm:pt modelId="{6174C772-E4B7-4AAD-959D-FE5A36AEFD16}" type="pres">
      <dgm:prSet presAssocID="{5EA37D54-A8C8-45AF-96E8-3888915EF6FC}" presName="spaceRect" presStyleCnt="0"/>
      <dgm:spPr/>
    </dgm:pt>
    <dgm:pt modelId="{54CF650E-069D-42E6-84B8-DDF1EE716EB9}" type="pres">
      <dgm:prSet presAssocID="{5EA37D54-A8C8-45AF-96E8-3888915EF6F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F2BF20-C8E3-44BE-AEEC-1E7CF4BB2125}" srcId="{51CC4933-CF4A-4002-B801-7796356061A7}" destId="{45B455F6-6F02-4A1C-B810-933BCD2DC383}" srcOrd="1" destOrd="0" parTransId="{9CC483B7-CD31-4434-B653-027015793129}" sibTransId="{6A5FA6F0-6D0E-4B26-A577-772DBF81108F}"/>
    <dgm:cxn modelId="{559FB121-993F-402C-81CE-C0CD1FFF89A0}" type="presOf" srcId="{45B455F6-6F02-4A1C-B810-933BCD2DC383}" destId="{1267F325-12BC-405E-BB2C-0B3DDCC85A44}" srcOrd="0" destOrd="0" presId="urn:microsoft.com/office/officeart/2018/2/layout/IconCircleList"/>
    <dgm:cxn modelId="{212D4F63-B1D5-4ADA-A043-BD36C8102F61}" type="presOf" srcId="{DD2FEAB1-5F6F-410E-9AB3-C1B602FAB8FF}" destId="{C1502FDB-8F44-4C92-96E6-963642C49B06}" srcOrd="0" destOrd="0" presId="urn:microsoft.com/office/officeart/2018/2/layout/IconCircleList"/>
    <dgm:cxn modelId="{3C996764-05CE-4E5A-84EB-4A19D2981BF0}" type="presOf" srcId="{5EA37D54-A8C8-45AF-96E8-3888915EF6FC}" destId="{54CF650E-069D-42E6-84B8-DDF1EE716EB9}" srcOrd="0" destOrd="0" presId="urn:microsoft.com/office/officeart/2018/2/layout/IconCircleList"/>
    <dgm:cxn modelId="{9D496669-0943-42B7-AEFF-4282191B5648}" type="presOf" srcId="{6A5FA6F0-6D0E-4B26-A577-772DBF81108F}" destId="{42408236-9EC6-4994-9403-1B2740216137}" srcOrd="0" destOrd="0" presId="urn:microsoft.com/office/officeart/2018/2/layout/IconCircleList"/>
    <dgm:cxn modelId="{2C967C8F-38E7-4664-9492-9F68BAEF9A17}" type="presOf" srcId="{51CC4933-CF4A-4002-B801-7796356061A7}" destId="{745D4B58-A246-4302-940E-DDE989239F1B}" srcOrd="0" destOrd="0" presId="urn:microsoft.com/office/officeart/2018/2/layout/IconCircleList"/>
    <dgm:cxn modelId="{C0B0369C-1EAC-4640-99F0-9CAA5EB9FE64}" type="presOf" srcId="{AC11749E-DFC5-4C25-89F5-8F8F8943BBEF}" destId="{FDD5F411-AEE6-475E-9D34-E04012D9A1F7}" srcOrd="0" destOrd="0" presId="urn:microsoft.com/office/officeart/2018/2/layout/IconCircleList"/>
    <dgm:cxn modelId="{700555D8-1DC4-4958-B7D2-2C3C4F6A237F}" srcId="{51CC4933-CF4A-4002-B801-7796356061A7}" destId="{5EA37D54-A8C8-45AF-96E8-3888915EF6FC}" srcOrd="2" destOrd="0" parTransId="{A4FFB540-5388-4C63-9CE4-EDE023B805F7}" sibTransId="{D68B24C2-36BC-491D-BAEB-4572A4DCE69F}"/>
    <dgm:cxn modelId="{254C3BFE-1CEE-428D-9EE8-611E71783EF7}" srcId="{51CC4933-CF4A-4002-B801-7796356061A7}" destId="{AC11749E-DFC5-4C25-89F5-8F8F8943BBEF}" srcOrd="0" destOrd="0" parTransId="{E28BA7AA-496D-4FC4-90CD-E0CC115D9517}" sibTransId="{DD2FEAB1-5F6F-410E-9AB3-C1B602FAB8FF}"/>
    <dgm:cxn modelId="{1AD8700B-9DB1-4304-B71F-8335460A6987}" type="presParOf" srcId="{745D4B58-A246-4302-940E-DDE989239F1B}" destId="{B329C662-D9B8-4415-A9C8-CABB02D5EE1D}" srcOrd="0" destOrd="0" presId="urn:microsoft.com/office/officeart/2018/2/layout/IconCircleList"/>
    <dgm:cxn modelId="{54621141-F2C6-4153-A0E0-09098E07A57A}" type="presParOf" srcId="{B329C662-D9B8-4415-A9C8-CABB02D5EE1D}" destId="{FC2108D5-0690-4805-90D4-9873824CE4EC}" srcOrd="0" destOrd="0" presId="urn:microsoft.com/office/officeart/2018/2/layout/IconCircleList"/>
    <dgm:cxn modelId="{D2CEF47F-1ED2-4CF1-8128-6D60071039C1}" type="presParOf" srcId="{FC2108D5-0690-4805-90D4-9873824CE4EC}" destId="{20123FB0-AC33-43B8-8F90-34FCF5C4BA59}" srcOrd="0" destOrd="0" presId="urn:microsoft.com/office/officeart/2018/2/layout/IconCircleList"/>
    <dgm:cxn modelId="{FC4A5AA1-7FA7-4658-94FF-98F252756ED4}" type="presParOf" srcId="{FC2108D5-0690-4805-90D4-9873824CE4EC}" destId="{83F23582-A5D4-46FC-AFC4-93D1C27C657F}" srcOrd="1" destOrd="0" presId="urn:microsoft.com/office/officeart/2018/2/layout/IconCircleList"/>
    <dgm:cxn modelId="{9B723E9A-3A43-46FF-8544-7CD6F19A01EB}" type="presParOf" srcId="{FC2108D5-0690-4805-90D4-9873824CE4EC}" destId="{DBA4E431-0CEA-4587-A5AF-604E52610392}" srcOrd="2" destOrd="0" presId="urn:microsoft.com/office/officeart/2018/2/layout/IconCircleList"/>
    <dgm:cxn modelId="{9ED8437D-6BCC-444B-9373-E22B52D55329}" type="presParOf" srcId="{FC2108D5-0690-4805-90D4-9873824CE4EC}" destId="{FDD5F411-AEE6-475E-9D34-E04012D9A1F7}" srcOrd="3" destOrd="0" presId="urn:microsoft.com/office/officeart/2018/2/layout/IconCircleList"/>
    <dgm:cxn modelId="{F3284BED-DC7E-4B2A-9EEA-38043F1D6243}" type="presParOf" srcId="{B329C662-D9B8-4415-A9C8-CABB02D5EE1D}" destId="{C1502FDB-8F44-4C92-96E6-963642C49B06}" srcOrd="1" destOrd="0" presId="urn:microsoft.com/office/officeart/2018/2/layout/IconCircleList"/>
    <dgm:cxn modelId="{C9C70DE8-DB3C-4476-A365-C2F8E4CCF3E9}" type="presParOf" srcId="{B329C662-D9B8-4415-A9C8-CABB02D5EE1D}" destId="{3F7885DC-ABB4-4D35-83FB-F9C8FFF6A0DF}" srcOrd="2" destOrd="0" presId="urn:microsoft.com/office/officeart/2018/2/layout/IconCircleList"/>
    <dgm:cxn modelId="{3C810ACE-C03B-441F-936D-F83C1BCDF037}" type="presParOf" srcId="{3F7885DC-ABB4-4D35-83FB-F9C8FFF6A0DF}" destId="{433CB220-DB28-457A-865E-1489E0AC2747}" srcOrd="0" destOrd="0" presId="urn:microsoft.com/office/officeart/2018/2/layout/IconCircleList"/>
    <dgm:cxn modelId="{014212B0-91A0-4D79-B8FC-58260EC5933A}" type="presParOf" srcId="{3F7885DC-ABB4-4D35-83FB-F9C8FFF6A0DF}" destId="{9B9E8DB2-9469-4AB0-AEA5-44E34FA44EB4}" srcOrd="1" destOrd="0" presId="urn:microsoft.com/office/officeart/2018/2/layout/IconCircleList"/>
    <dgm:cxn modelId="{2364ECF7-8CD5-4408-98C4-2FF1E873A776}" type="presParOf" srcId="{3F7885DC-ABB4-4D35-83FB-F9C8FFF6A0DF}" destId="{26048E04-07F6-459E-8E64-3E7D620ABF79}" srcOrd="2" destOrd="0" presId="urn:microsoft.com/office/officeart/2018/2/layout/IconCircleList"/>
    <dgm:cxn modelId="{BA6D92ED-3A89-4D6E-BA1A-2641988B2C41}" type="presParOf" srcId="{3F7885DC-ABB4-4D35-83FB-F9C8FFF6A0DF}" destId="{1267F325-12BC-405E-BB2C-0B3DDCC85A44}" srcOrd="3" destOrd="0" presId="urn:microsoft.com/office/officeart/2018/2/layout/IconCircleList"/>
    <dgm:cxn modelId="{E294F4B6-00C5-4232-8DBF-0A91A19DC337}" type="presParOf" srcId="{B329C662-D9B8-4415-A9C8-CABB02D5EE1D}" destId="{42408236-9EC6-4994-9403-1B2740216137}" srcOrd="3" destOrd="0" presId="urn:microsoft.com/office/officeart/2018/2/layout/IconCircleList"/>
    <dgm:cxn modelId="{27E1478B-4DF3-41AC-9221-EBD77AD1A455}" type="presParOf" srcId="{B329C662-D9B8-4415-A9C8-CABB02D5EE1D}" destId="{1781443F-8F14-434E-B903-DC3E19743D8D}" srcOrd="4" destOrd="0" presId="urn:microsoft.com/office/officeart/2018/2/layout/IconCircleList"/>
    <dgm:cxn modelId="{22A3BB9E-9070-4D18-A008-770C178DE08F}" type="presParOf" srcId="{1781443F-8F14-434E-B903-DC3E19743D8D}" destId="{9B9E5D19-6AA4-4050-91A9-4C748C7D3A51}" srcOrd="0" destOrd="0" presId="urn:microsoft.com/office/officeart/2018/2/layout/IconCircleList"/>
    <dgm:cxn modelId="{529BD2C4-9C46-43BB-B443-82930ADBFF34}" type="presParOf" srcId="{1781443F-8F14-434E-B903-DC3E19743D8D}" destId="{EB5A431C-FC95-49F3-A83E-5D2758C62BEC}" srcOrd="1" destOrd="0" presId="urn:microsoft.com/office/officeart/2018/2/layout/IconCircleList"/>
    <dgm:cxn modelId="{6183E0E7-41FA-4727-96E4-FDD9BC326CAD}" type="presParOf" srcId="{1781443F-8F14-434E-B903-DC3E19743D8D}" destId="{6174C772-E4B7-4AAD-959D-FE5A36AEFD16}" srcOrd="2" destOrd="0" presId="urn:microsoft.com/office/officeart/2018/2/layout/IconCircleList"/>
    <dgm:cxn modelId="{4FB2543C-CFC2-43EA-A320-B35D80DFA934}" type="presParOf" srcId="{1781443F-8F14-434E-B903-DC3E19743D8D}" destId="{54CF650E-069D-42E6-84B8-DDF1EE716EB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3FB0-AC33-43B8-8F90-34FCF5C4BA59}">
      <dsp:nvSpPr>
        <dsp:cNvPr id="0" name=""/>
        <dsp:cNvSpPr/>
      </dsp:nvSpPr>
      <dsp:spPr>
        <a:xfrm>
          <a:off x="243003" y="740646"/>
          <a:ext cx="656408" cy="656408"/>
        </a:xfrm>
        <a:prstGeom prst="ellipse">
          <a:avLst/>
        </a:prstGeom>
        <a:solidFill>
          <a:srgbClr val="4675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23582-A5D4-46FC-AFC4-93D1C27C657F}">
      <dsp:nvSpPr>
        <dsp:cNvPr id="0" name=""/>
        <dsp:cNvSpPr/>
      </dsp:nvSpPr>
      <dsp:spPr>
        <a:xfrm>
          <a:off x="380849" y="878491"/>
          <a:ext cx="380717" cy="3807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5F411-AEE6-475E-9D34-E04012D9A1F7}">
      <dsp:nvSpPr>
        <dsp:cNvPr id="0" name=""/>
        <dsp:cNvSpPr/>
      </dsp:nvSpPr>
      <dsp:spPr>
        <a:xfrm>
          <a:off x="1040071" y="740646"/>
          <a:ext cx="1547249" cy="65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Light" panose="020B0502040204020203" pitchFamily="34" charset="0"/>
            </a:rPr>
            <a:t>Derive phase from images projected with phase shifted sinusoids.</a:t>
          </a:r>
        </a:p>
      </dsp:txBody>
      <dsp:txXfrm>
        <a:off x="1040071" y="740646"/>
        <a:ext cx="1547249" cy="656408"/>
      </dsp:txXfrm>
    </dsp:sp>
    <dsp:sp modelId="{433CB220-DB28-457A-865E-1489E0AC2747}">
      <dsp:nvSpPr>
        <dsp:cNvPr id="0" name=""/>
        <dsp:cNvSpPr/>
      </dsp:nvSpPr>
      <dsp:spPr>
        <a:xfrm>
          <a:off x="2856916" y="740646"/>
          <a:ext cx="656408" cy="656408"/>
        </a:xfrm>
        <a:prstGeom prst="ellipse">
          <a:avLst/>
        </a:prstGeom>
        <a:solidFill>
          <a:srgbClr val="4675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E8DB2-9469-4AB0-AEA5-44E34FA44EB4}">
      <dsp:nvSpPr>
        <dsp:cNvPr id="0" name=""/>
        <dsp:cNvSpPr/>
      </dsp:nvSpPr>
      <dsp:spPr>
        <a:xfrm>
          <a:off x="2994762" y="878491"/>
          <a:ext cx="380717" cy="3807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7F325-12BC-405E-BB2C-0B3DDCC85A44}">
      <dsp:nvSpPr>
        <dsp:cNvPr id="0" name=""/>
        <dsp:cNvSpPr/>
      </dsp:nvSpPr>
      <dsp:spPr>
        <a:xfrm>
          <a:off x="3653984" y="740646"/>
          <a:ext cx="1547249" cy="65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Light" panose="020B0502040204020203" pitchFamily="34" charset="0"/>
            </a:rPr>
            <a:t>Unwrap phase image. (Optional: use quality-guided phase unwrapping algorithm.</a:t>
          </a:r>
        </a:p>
      </dsp:txBody>
      <dsp:txXfrm>
        <a:off x="3653984" y="740646"/>
        <a:ext cx="1547249" cy="656408"/>
      </dsp:txXfrm>
    </dsp:sp>
    <dsp:sp modelId="{9B9E5D19-6AA4-4050-91A9-4C748C7D3A51}">
      <dsp:nvSpPr>
        <dsp:cNvPr id="0" name=""/>
        <dsp:cNvSpPr/>
      </dsp:nvSpPr>
      <dsp:spPr>
        <a:xfrm>
          <a:off x="5470830" y="740646"/>
          <a:ext cx="656408" cy="656408"/>
        </a:xfrm>
        <a:prstGeom prst="ellipse">
          <a:avLst/>
        </a:prstGeom>
        <a:solidFill>
          <a:srgbClr val="4675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A431C-FC95-49F3-A83E-5D2758C62BEC}">
      <dsp:nvSpPr>
        <dsp:cNvPr id="0" name=""/>
        <dsp:cNvSpPr/>
      </dsp:nvSpPr>
      <dsp:spPr>
        <a:xfrm>
          <a:off x="5608676" y="878491"/>
          <a:ext cx="380717" cy="3807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F650E-069D-42E6-84B8-DDF1EE716EB9}">
      <dsp:nvSpPr>
        <dsp:cNvPr id="0" name=""/>
        <dsp:cNvSpPr/>
      </dsp:nvSpPr>
      <dsp:spPr>
        <a:xfrm>
          <a:off x="6267898" y="740646"/>
          <a:ext cx="1547249" cy="65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Light" panose="020B0502040204020203" pitchFamily="34" charset="0"/>
            </a:rPr>
            <a:t>Reconstruct 3D from phase difference of reference and object image phase.</a:t>
          </a:r>
        </a:p>
      </dsp:txBody>
      <dsp:txXfrm>
        <a:off x="6267898" y="740646"/>
        <a:ext cx="1547249" cy="656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B11F4-4A81-4A1F-8746-8659FC968F94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E90C9-F2F6-494D-85E2-0EDE07CE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pattFill prst="pct5">
          <a:fgClr>
            <a:srgbClr val="EBA0A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1E6B18D6-0BB5-F497-2255-DB222DF82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3459494" cy="3459494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FBA53775-DCD4-0509-C714-D3F696A4CF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7C7F35-EA8D-750D-9AF5-DF556ABB4BD4}"/>
              </a:ext>
            </a:extLst>
          </p:cNvPr>
          <p:cNvSpPr txBox="1"/>
          <p:nvPr userDrawn="1"/>
        </p:nvSpPr>
        <p:spPr>
          <a:xfrm>
            <a:off x="3502010" y="3503573"/>
            <a:ext cx="5465014" cy="706661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noAutofit/>
          </a:bodyPr>
          <a:lstStyle/>
          <a:p>
            <a:pPr algn="ctr"/>
            <a:r>
              <a:rPr lang="en-PH" sz="6000" spc="1000" baseline="0" dirty="0">
                <a:gradFill>
                  <a:gsLst>
                    <a:gs pos="100000">
                      <a:srgbClr val="0070C0"/>
                    </a:gs>
                    <a:gs pos="0">
                      <a:srgbClr val="EBA0A2"/>
                    </a:gs>
                  </a:gsLst>
                  <a:lin ang="0" scaled="1"/>
                </a:gradFill>
                <a:effectLst>
                  <a:outerShdw dist="38100" dir="8100000" algn="tr" rotWithShape="0">
                    <a:prstClr val="black"/>
                  </a:outerShdw>
                </a:effectLst>
                <a:latin typeface="Bahnschrift 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PROFILOMETRY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5AA2-CACB-0AA9-D622-1A49222629B9}"/>
              </a:ext>
            </a:extLst>
          </p:cNvPr>
          <p:cNvSpPr txBox="1"/>
          <p:nvPr userDrawn="1"/>
        </p:nvSpPr>
        <p:spPr>
          <a:xfrm>
            <a:off x="532031" y="1951757"/>
            <a:ext cx="3182796" cy="3416320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r"/>
            <a:r>
              <a:rPr lang="en-PH" sz="21600" spc="450" baseline="0" dirty="0">
                <a:solidFill>
                  <a:srgbClr val="D64045"/>
                </a:solidFill>
                <a:effectLst>
                  <a:outerShdw dist="88900" dir="8100000" algn="tl">
                    <a:srgbClr val="467599"/>
                  </a:outerShdw>
                </a:effectLst>
                <a:latin typeface="Bahnschrift Condensed" panose="020B0502040204020203" pitchFamily="34" charset="0"/>
                <a:ea typeface="Verdana" panose="020B0604030504040204" pitchFamily="34" charset="0"/>
              </a:rPr>
              <a:t>08</a:t>
            </a:r>
            <a:endParaRPr lang="en-PH" sz="18000" spc="450" baseline="0" dirty="0">
              <a:solidFill>
                <a:srgbClr val="D64045"/>
              </a:solidFill>
              <a:effectLst>
                <a:outerShdw dist="88900" dir="8100000" algn="tl">
                  <a:srgbClr val="467599"/>
                </a:outerShdw>
              </a:effectLst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401AC-CDC4-6541-9706-B0C3C0DF8980}"/>
              </a:ext>
            </a:extLst>
          </p:cNvPr>
          <p:cNvSpPr txBox="1"/>
          <p:nvPr userDrawn="1"/>
        </p:nvSpPr>
        <p:spPr>
          <a:xfrm>
            <a:off x="981207" y="2281569"/>
            <a:ext cx="2776634" cy="400110"/>
          </a:xfrm>
          <a:prstGeom prst="rect">
            <a:avLst/>
          </a:prstGeom>
          <a:noFill/>
          <a:scene3d>
            <a:camera prst="orthographicFront">
              <a:rot lat="20652000" lon="864000" rev="6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2000" b="0" spc="600" baseline="0" dirty="0">
                <a:solidFill>
                  <a:schemeClr val="bg1"/>
                </a:solidFill>
                <a:effectLst/>
                <a:highlight>
                  <a:srgbClr val="D64045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ACTIVITY</a:t>
            </a:r>
            <a:r>
              <a:rPr lang="en-PH" sz="2000" b="0" spc="600" baseline="0" dirty="0">
                <a:solidFill>
                  <a:srgbClr val="D64045"/>
                </a:solidFill>
                <a:effectLst/>
                <a:highlight>
                  <a:srgbClr val="D64045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2" name="Graphic 11" descr="A bicycle">
            <a:extLst>
              <a:ext uri="{FF2B5EF4-FFF2-40B4-BE49-F238E27FC236}">
                <a16:creationId xmlns:a16="http://schemas.microsoft.com/office/drawing/2014/main" id="{13A3FE6E-6DF2-F0E6-7937-9F58818148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892485">
            <a:off x="5589797" y="4542375"/>
            <a:ext cx="2247659" cy="2247659"/>
          </a:xfrm>
          <a:prstGeom prst="rect">
            <a:avLst/>
          </a:prstGeom>
        </p:spPr>
      </p:pic>
      <p:pic>
        <p:nvPicPr>
          <p:cNvPr id="13" name="Graphic 12" descr="A flying paper airplane">
            <a:extLst>
              <a:ext uri="{FF2B5EF4-FFF2-40B4-BE49-F238E27FC236}">
                <a16:creationId xmlns:a16="http://schemas.microsoft.com/office/drawing/2014/main" id="{E2C6845B-5E15-2A9C-9E89-55FA3B165CA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1608">
            <a:off x="2416941" y="1088686"/>
            <a:ext cx="1540489" cy="15404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04A42D-AE94-8346-1BE4-49CE0719908A}"/>
              </a:ext>
            </a:extLst>
          </p:cNvPr>
          <p:cNvSpPr txBox="1"/>
          <p:nvPr userDrawn="1"/>
        </p:nvSpPr>
        <p:spPr>
          <a:xfrm>
            <a:off x="4340816" y="144121"/>
            <a:ext cx="4745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PH" sz="1400" b="1" spc="600" baseline="0" dirty="0">
                <a:solidFill>
                  <a:schemeClr val="bg1"/>
                </a:solidFill>
                <a:effectLst/>
                <a:highlight>
                  <a:srgbClr val="D64045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PHYSICS 301</a:t>
            </a:r>
          </a:p>
          <a:p>
            <a:pPr algn="r"/>
            <a: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Advanced Signal and</a:t>
            </a:r>
            <a:b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</a:br>
            <a: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 Image Processing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8BE78-C231-5B31-4D94-74991908A518}"/>
              </a:ext>
            </a:extLst>
          </p:cNvPr>
          <p:cNvSpPr txBox="1"/>
          <p:nvPr userDrawn="1"/>
        </p:nvSpPr>
        <p:spPr>
          <a:xfrm>
            <a:off x="201529" y="6007206"/>
            <a:ext cx="4745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Rene L. Principe Jr.</a:t>
            </a:r>
          </a:p>
          <a:p>
            <a:pPr lvl="1" algn="l"/>
            <a: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2015-04622</a:t>
            </a:r>
            <a:endParaRPr lang="en-PH" sz="1400" b="1" spc="600" baseline="0" dirty="0">
              <a:solidFill>
                <a:schemeClr val="bg1"/>
              </a:solidFill>
              <a:effectLst/>
              <a:highlight>
                <a:srgbClr val="D64045"/>
              </a:highlight>
              <a:latin typeface="Bahnschrift" panose="020B0502040204020203" pitchFamily="34" charset="0"/>
              <a:ea typeface="Verdana" panose="020B0604030504040204" pitchFamily="34" charset="0"/>
            </a:endParaRPr>
          </a:p>
          <a:p>
            <a:pPr algn="l"/>
            <a:r>
              <a:rPr lang="en-PH" sz="1400" b="1" spc="600" baseline="0" dirty="0">
                <a:solidFill>
                  <a:schemeClr val="bg1"/>
                </a:solidFill>
                <a:effectLst/>
                <a:highlight>
                  <a:srgbClr val="D64045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Dr. Maricor N. Soriano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844A59-9FD8-F55D-69A8-AB033E85558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468934" y="2953635"/>
            <a:ext cx="5394960" cy="1017615"/>
            <a:chOff x="3625766" y="1634492"/>
            <a:chExt cx="5879104" cy="108660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4811B8-D2FC-31A3-69CF-7EC9794DB94F}"/>
                </a:ext>
              </a:extLst>
            </p:cNvPr>
            <p:cNvGrpSpPr/>
            <p:nvPr userDrawn="1"/>
          </p:nvGrpSpPr>
          <p:grpSpPr>
            <a:xfrm>
              <a:off x="3625766" y="1893548"/>
              <a:ext cx="2135591" cy="827551"/>
              <a:chOff x="3625766" y="1893548"/>
              <a:chExt cx="2135591" cy="82755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7F92AD0-0F6E-DE1B-C7F6-09FFA7F97296}"/>
                  </a:ext>
                </a:extLst>
              </p:cNvPr>
              <p:cNvGrpSpPr/>
              <p:nvPr userDrawn="1"/>
            </p:nvGrpSpPr>
            <p:grpSpPr>
              <a:xfrm>
                <a:off x="3625766" y="1961309"/>
                <a:ext cx="1198284" cy="759790"/>
                <a:chOff x="3625766" y="1961309"/>
                <a:chExt cx="1198284" cy="759790"/>
              </a:xfrm>
            </p:grpSpPr>
            <p:pic>
              <p:nvPicPr>
                <p:cNvPr id="5" name="Graphic 4" descr="Aquarius outline">
                  <a:extLst>
                    <a:ext uri="{FF2B5EF4-FFF2-40B4-BE49-F238E27FC236}">
                      <a16:creationId xmlns:a16="http://schemas.microsoft.com/office/drawing/2014/main" id="{E3197AA4-54BE-9425-4D30-5C56B23C0BD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5766" y="198957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  <p:pic>
              <p:nvPicPr>
                <p:cNvPr id="17" name="Graphic 16" descr="Aquarius outline">
                  <a:extLst>
                    <a:ext uri="{FF2B5EF4-FFF2-40B4-BE49-F238E27FC236}">
                      <a16:creationId xmlns:a16="http://schemas.microsoft.com/office/drawing/2014/main" id="{7ED0B958-7980-E4B0-AC5A-A9D638E4B28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530" y="196130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E708C1B-6AF7-5698-4C4C-8CF360CD89EC}"/>
                  </a:ext>
                </a:extLst>
              </p:cNvPr>
              <p:cNvGrpSpPr/>
              <p:nvPr userDrawn="1"/>
            </p:nvGrpSpPr>
            <p:grpSpPr>
              <a:xfrm>
                <a:off x="4563073" y="1893548"/>
                <a:ext cx="1198284" cy="759790"/>
                <a:chOff x="3625766" y="1961309"/>
                <a:chExt cx="1198284" cy="759790"/>
              </a:xfrm>
            </p:grpSpPr>
            <p:pic>
              <p:nvPicPr>
                <p:cNvPr id="19" name="Graphic 18" descr="Aquarius outline">
                  <a:extLst>
                    <a:ext uri="{FF2B5EF4-FFF2-40B4-BE49-F238E27FC236}">
                      <a16:creationId xmlns:a16="http://schemas.microsoft.com/office/drawing/2014/main" id="{E34E25BC-7879-93EF-B29B-F47E461F7CC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5766" y="198957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  <p:pic>
              <p:nvPicPr>
                <p:cNvPr id="20" name="Graphic 19" descr="Aquarius outline">
                  <a:extLst>
                    <a:ext uri="{FF2B5EF4-FFF2-40B4-BE49-F238E27FC236}">
                      <a16:creationId xmlns:a16="http://schemas.microsoft.com/office/drawing/2014/main" id="{DB391E34-507B-DBBA-0D19-17777ADD236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530" y="196130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938E01-6DF9-FB84-A0DA-069E9CD399DC}"/>
                </a:ext>
              </a:extLst>
            </p:cNvPr>
            <p:cNvGrpSpPr/>
            <p:nvPr userDrawn="1"/>
          </p:nvGrpSpPr>
          <p:grpSpPr>
            <a:xfrm>
              <a:off x="5500380" y="1764804"/>
              <a:ext cx="2135591" cy="827551"/>
              <a:chOff x="3625766" y="1893548"/>
              <a:chExt cx="2135591" cy="82755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3E87CAB-3D21-08AD-74D1-777A8FF54126}"/>
                  </a:ext>
                </a:extLst>
              </p:cNvPr>
              <p:cNvGrpSpPr/>
              <p:nvPr userDrawn="1"/>
            </p:nvGrpSpPr>
            <p:grpSpPr>
              <a:xfrm>
                <a:off x="3625766" y="1961309"/>
                <a:ext cx="1198284" cy="759790"/>
                <a:chOff x="3625766" y="1961309"/>
                <a:chExt cx="1198284" cy="759790"/>
              </a:xfrm>
            </p:grpSpPr>
            <p:pic>
              <p:nvPicPr>
                <p:cNvPr id="27" name="Graphic 26" descr="Aquarius outline">
                  <a:extLst>
                    <a:ext uri="{FF2B5EF4-FFF2-40B4-BE49-F238E27FC236}">
                      <a16:creationId xmlns:a16="http://schemas.microsoft.com/office/drawing/2014/main" id="{F5A5399E-8E72-7F90-4796-40CE27F5428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5766" y="198957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  <p:pic>
              <p:nvPicPr>
                <p:cNvPr id="28" name="Graphic 27" descr="Aquarius outline">
                  <a:extLst>
                    <a:ext uri="{FF2B5EF4-FFF2-40B4-BE49-F238E27FC236}">
                      <a16:creationId xmlns:a16="http://schemas.microsoft.com/office/drawing/2014/main" id="{EB6308B7-4C35-55B3-FE16-4ECDE83FE33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530" y="196130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2FACA66-6501-A0DA-F569-C544A92E38DE}"/>
                  </a:ext>
                </a:extLst>
              </p:cNvPr>
              <p:cNvGrpSpPr/>
              <p:nvPr userDrawn="1"/>
            </p:nvGrpSpPr>
            <p:grpSpPr>
              <a:xfrm>
                <a:off x="4563073" y="1893548"/>
                <a:ext cx="1198284" cy="759790"/>
                <a:chOff x="3625766" y="1961309"/>
                <a:chExt cx="1198284" cy="759790"/>
              </a:xfrm>
            </p:grpSpPr>
            <p:pic>
              <p:nvPicPr>
                <p:cNvPr id="25" name="Graphic 24" descr="Aquarius outline">
                  <a:extLst>
                    <a:ext uri="{FF2B5EF4-FFF2-40B4-BE49-F238E27FC236}">
                      <a16:creationId xmlns:a16="http://schemas.microsoft.com/office/drawing/2014/main" id="{10F86155-3F9E-2B8B-CA01-22DEA40C5C6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5766" y="198957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  <p:pic>
              <p:nvPicPr>
                <p:cNvPr id="26" name="Graphic 25" descr="Aquarius outline">
                  <a:extLst>
                    <a:ext uri="{FF2B5EF4-FFF2-40B4-BE49-F238E27FC236}">
                      <a16:creationId xmlns:a16="http://schemas.microsoft.com/office/drawing/2014/main" id="{8317675E-8236-778C-9176-EE349204AA0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530" y="196130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797FFB-AC38-9B35-1A20-924F46CD70B9}"/>
                </a:ext>
              </a:extLst>
            </p:cNvPr>
            <p:cNvGrpSpPr/>
            <p:nvPr userDrawn="1"/>
          </p:nvGrpSpPr>
          <p:grpSpPr>
            <a:xfrm>
              <a:off x="7369279" y="1634492"/>
              <a:ext cx="2135591" cy="827551"/>
              <a:chOff x="3625766" y="1893548"/>
              <a:chExt cx="2135591" cy="827551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5CFEBC1-F9A4-4918-E338-6F825165E988}"/>
                  </a:ext>
                </a:extLst>
              </p:cNvPr>
              <p:cNvGrpSpPr/>
              <p:nvPr userDrawn="1"/>
            </p:nvGrpSpPr>
            <p:grpSpPr>
              <a:xfrm>
                <a:off x="3625766" y="1961309"/>
                <a:ext cx="1198284" cy="759790"/>
                <a:chOff x="3625766" y="1961309"/>
                <a:chExt cx="1198284" cy="759790"/>
              </a:xfrm>
            </p:grpSpPr>
            <p:pic>
              <p:nvPicPr>
                <p:cNvPr id="34" name="Graphic 33" descr="Aquarius outline">
                  <a:extLst>
                    <a:ext uri="{FF2B5EF4-FFF2-40B4-BE49-F238E27FC236}">
                      <a16:creationId xmlns:a16="http://schemas.microsoft.com/office/drawing/2014/main" id="{6B840873-14B7-70B1-8D01-C3FEA245D4F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5766" y="198957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  <p:pic>
              <p:nvPicPr>
                <p:cNvPr id="35" name="Graphic 34" descr="Aquarius outline">
                  <a:extLst>
                    <a:ext uri="{FF2B5EF4-FFF2-40B4-BE49-F238E27FC236}">
                      <a16:creationId xmlns:a16="http://schemas.microsoft.com/office/drawing/2014/main" id="{F3E882A1-6B00-FB22-F880-351B65FA951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530" y="196130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0CB59C7-1189-4E5C-7253-E9847432B254}"/>
                  </a:ext>
                </a:extLst>
              </p:cNvPr>
              <p:cNvGrpSpPr/>
              <p:nvPr userDrawn="1"/>
            </p:nvGrpSpPr>
            <p:grpSpPr>
              <a:xfrm>
                <a:off x="4563073" y="1893548"/>
                <a:ext cx="1198284" cy="759790"/>
                <a:chOff x="3625766" y="1961309"/>
                <a:chExt cx="1198284" cy="759790"/>
              </a:xfrm>
            </p:grpSpPr>
            <p:pic>
              <p:nvPicPr>
                <p:cNvPr id="32" name="Graphic 31" descr="Aquarius outline">
                  <a:extLst>
                    <a:ext uri="{FF2B5EF4-FFF2-40B4-BE49-F238E27FC236}">
                      <a16:creationId xmlns:a16="http://schemas.microsoft.com/office/drawing/2014/main" id="{79FDE856-5745-1EDC-8B99-1F0585D68DA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5766" y="198957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  <p:pic>
              <p:nvPicPr>
                <p:cNvPr id="33" name="Graphic 32" descr="Aquarius outline">
                  <a:extLst>
                    <a:ext uri="{FF2B5EF4-FFF2-40B4-BE49-F238E27FC236}">
                      <a16:creationId xmlns:a16="http://schemas.microsoft.com/office/drawing/2014/main" id="{AA73C2F0-105A-DC4A-6E85-9826ED5C46B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92530" y="1961309"/>
                  <a:ext cx="731520" cy="731520"/>
                </a:xfrm>
                <a:prstGeom prst="rect">
                  <a:avLst/>
                </a:prstGeom>
                <a:scene3d>
                  <a:camera prst="orthographicFront">
                    <a:rot lat="20652000" lon="864000" rev="6000"/>
                  </a:camera>
                  <a:lightRig rig="threePt" dir="t"/>
                </a:scene3d>
              </p:spPr>
            </p:pic>
          </p:grp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C27CB26-F00F-08AC-6D36-4CB7DBD2A456}"/>
              </a:ext>
            </a:extLst>
          </p:cNvPr>
          <p:cNvSpPr txBox="1"/>
          <p:nvPr userDrawn="1"/>
        </p:nvSpPr>
        <p:spPr>
          <a:xfrm>
            <a:off x="3291459" y="1630470"/>
            <a:ext cx="5886116" cy="1535215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noAutofit/>
          </a:bodyPr>
          <a:lstStyle/>
          <a:p>
            <a:pPr algn="ctr"/>
            <a:r>
              <a:rPr lang="en-PH" sz="11500" spc="-300" baseline="0" dirty="0">
                <a:gradFill>
                  <a:gsLst>
                    <a:gs pos="0">
                      <a:srgbClr val="0070C0"/>
                    </a:gs>
                    <a:gs pos="100000">
                      <a:srgbClr val="EBA0A2"/>
                    </a:gs>
                  </a:gsLst>
                  <a:lin ang="0" scaled="1"/>
                </a:gradFill>
                <a:effectLst>
                  <a:outerShdw dist="38100" dir="8100000" algn="tr" rotWithShape="0">
                    <a:prstClr val="black"/>
                  </a:outerShdw>
                </a:effectLst>
                <a:latin typeface="Bahnschrift 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PHASE SHIFT</a:t>
            </a:r>
          </a:p>
        </p:txBody>
      </p:sp>
    </p:spTree>
    <p:extLst>
      <p:ext uri="{BB962C8B-B14F-4D97-AF65-F5344CB8AC3E}">
        <p14:creationId xmlns:p14="http://schemas.microsoft.com/office/powerpoint/2010/main" val="104061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49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7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4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9;p31">
            <a:extLst>
              <a:ext uri="{FF2B5EF4-FFF2-40B4-BE49-F238E27FC236}">
                <a16:creationId xmlns:a16="http://schemas.microsoft.com/office/drawing/2014/main" id="{D933B60E-9596-75BF-40EF-1D954957F4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28649" y="1325161"/>
            <a:ext cx="8058151" cy="213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600"/>
              </a:spcBef>
              <a:spcAft>
                <a:spcPts val="600"/>
              </a:spcAft>
              <a:buClr>
                <a:srgbClr val="1D3354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6" name="Google Shape;29;p31">
            <a:extLst>
              <a:ext uri="{FF2B5EF4-FFF2-40B4-BE49-F238E27FC236}">
                <a16:creationId xmlns:a16="http://schemas.microsoft.com/office/drawing/2014/main" id="{7837D806-4E64-23EB-B7EF-422D3E295C48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28649" y="3825216"/>
            <a:ext cx="8058152" cy="226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7" name="Google Shape;28;p31">
            <a:extLst>
              <a:ext uri="{FF2B5EF4-FFF2-40B4-BE49-F238E27FC236}">
                <a16:creationId xmlns:a16="http://schemas.microsoft.com/office/drawing/2014/main" id="{F9EBFDC1-A551-FD54-3832-55F976F86CE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57200" y="187697"/>
            <a:ext cx="8229600" cy="6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 sz="6000" b="1">
                <a:ln w="0">
                  <a:noFill/>
                </a:ln>
                <a:solidFill>
                  <a:srgbClr val="467599"/>
                </a:solidFill>
                <a:effectLst>
                  <a:outerShdw dist="38100" dir="8100000" algn="tr" rotWithShape="0">
                    <a:srgbClr val="D64045"/>
                  </a:outerShdw>
                </a:effectLst>
                <a:latin typeface="Bahnschrift Condensed" panose="020B0502040204020203" pitchFamily="34" charset="0"/>
                <a:cs typeface="Helvetica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	 objectives</a:t>
            </a:r>
            <a:endParaRPr dirty="0"/>
          </a:p>
        </p:txBody>
      </p:sp>
      <p:pic>
        <p:nvPicPr>
          <p:cNvPr id="42" name="Graphic 41" descr="A puzzle">
            <a:extLst>
              <a:ext uri="{FF2B5EF4-FFF2-40B4-BE49-F238E27FC236}">
                <a16:creationId xmlns:a16="http://schemas.microsoft.com/office/drawing/2014/main" id="{7B11378C-27AA-1673-7712-BDE19253E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79" y="-242655"/>
            <a:ext cx="1939156" cy="1939156"/>
          </a:xfrm>
          <a:prstGeom prst="rect">
            <a:avLst/>
          </a:prstGeom>
          <a:effectLst>
            <a:outerShdw dist="25400" dir="8100000" algn="tr" rotWithShape="0">
              <a:srgbClr val="D64045"/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14E981-5F8C-7BA9-CF82-44AEC5F9E084}"/>
              </a:ext>
            </a:extLst>
          </p:cNvPr>
          <p:cNvGrpSpPr/>
          <p:nvPr userDrawn="1"/>
        </p:nvGrpSpPr>
        <p:grpSpPr>
          <a:xfrm>
            <a:off x="457200" y="2618293"/>
            <a:ext cx="5773918" cy="1143536"/>
            <a:chOff x="457200" y="3429000"/>
            <a:chExt cx="5773918" cy="1143536"/>
          </a:xfrm>
        </p:grpSpPr>
        <p:sp>
          <p:nvSpPr>
            <p:cNvPr id="28" name="Google Shape;28;p31">
              <a:extLst>
                <a:ext uri="{FF2B5EF4-FFF2-40B4-BE49-F238E27FC236}">
                  <a16:creationId xmlns:a16="http://schemas.microsoft.com/office/drawing/2014/main" id="{C97DEDAA-1D77-0A63-E92F-51EF6203FDC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57200" y="3791354"/>
              <a:ext cx="5773918" cy="61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Arial"/>
                <a:buNone/>
                <a:defRPr sz="6000" b="1" i="0" u="none" strike="noStrike" cap="none">
                  <a:ln w="0">
                    <a:noFill/>
                  </a:ln>
                  <a:solidFill>
                    <a:srgbClr val="D64045"/>
                  </a:solidFill>
                  <a:effectLst>
                    <a:outerShdw dist="38100" dir="8100000" algn="tr" rotWithShape="0">
                      <a:srgbClr val="467599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		 key take-aways</a:t>
              </a:r>
            </a:p>
          </p:txBody>
        </p:sp>
        <p:pic>
          <p:nvPicPr>
            <p:cNvPr id="46" name="Graphic 45" descr="A lightbulb">
              <a:extLst>
                <a:ext uri="{FF2B5EF4-FFF2-40B4-BE49-F238E27FC236}">
                  <a16:creationId xmlns:a16="http://schemas.microsoft.com/office/drawing/2014/main" id="{A0A226B9-CBEE-72E7-130E-A2EF0BE7B0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30" t="10286" r="16030" b="10286"/>
            <a:stretch/>
          </p:blipFill>
          <p:spPr>
            <a:xfrm>
              <a:off x="457200" y="3429000"/>
              <a:ext cx="978154" cy="1143536"/>
            </a:xfrm>
            <a:prstGeom prst="rect">
              <a:avLst/>
            </a:prstGeom>
            <a:effectLst>
              <a:outerShdw dist="25400" dir="8100000" algn="tr" rotWithShape="0">
                <a:srgbClr val="467599"/>
              </a:outerShdw>
            </a:effectLst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0EA192-0932-FEAE-9E17-3AF1158A6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97149A-AE92-98E3-B00D-1C6E247F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9;p31">
            <a:extLst>
              <a:ext uri="{FF2B5EF4-FFF2-40B4-BE49-F238E27FC236}">
                <a16:creationId xmlns:a16="http://schemas.microsoft.com/office/drawing/2014/main" id="{D933B60E-9596-75BF-40EF-1D954957F4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28649" y="949242"/>
            <a:ext cx="8058151" cy="117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600"/>
              </a:spcBef>
              <a:spcAft>
                <a:spcPts val="600"/>
              </a:spcAft>
              <a:buClr>
                <a:srgbClr val="1D3354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7" name="Google Shape;28;p31">
            <a:extLst>
              <a:ext uri="{FF2B5EF4-FFF2-40B4-BE49-F238E27FC236}">
                <a16:creationId xmlns:a16="http://schemas.microsoft.com/office/drawing/2014/main" id="{F9EBFDC1-A551-FD54-3832-55F976F86CE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57200" y="187697"/>
            <a:ext cx="8229600" cy="6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 sz="6000" b="1" spc="-300">
                <a:ln w="0">
                  <a:noFill/>
                </a:ln>
                <a:solidFill>
                  <a:srgbClr val="467599"/>
                </a:solidFill>
                <a:effectLst>
                  <a:outerShdw dist="38100" dir="8100000" algn="tr" rotWithShape="0">
                    <a:srgbClr val="D64045"/>
                  </a:outerShdw>
                </a:effectLst>
                <a:latin typeface="Bahnschrift SemiBold" panose="020B0502040204020203" pitchFamily="34" charset="0"/>
                <a:cs typeface="Helvetica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	 objectives</a:t>
            </a:r>
            <a:endParaRPr dirty="0"/>
          </a:p>
        </p:txBody>
      </p:sp>
      <p:pic>
        <p:nvPicPr>
          <p:cNvPr id="42" name="Graphic 41" descr="A puzzle">
            <a:extLst>
              <a:ext uri="{FF2B5EF4-FFF2-40B4-BE49-F238E27FC236}">
                <a16:creationId xmlns:a16="http://schemas.microsoft.com/office/drawing/2014/main" id="{7B11378C-27AA-1673-7712-BDE19253E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79" y="-242655"/>
            <a:ext cx="1939156" cy="1939156"/>
          </a:xfrm>
          <a:prstGeom prst="rect">
            <a:avLst/>
          </a:prstGeom>
          <a:effectLst>
            <a:outerShdw dist="25400" dir="8100000" algn="tr" rotWithShape="0">
              <a:srgbClr val="D64045"/>
            </a:outerShdw>
          </a:effec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0EA192-0932-FEAE-9E17-3AF1158A6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97149A-AE92-98E3-B00D-1C6E247F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693759-34FC-FBCE-ABBE-AA6FD7E86521}"/>
              </a:ext>
            </a:extLst>
          </p:cNvPr>
          <p:cNvGrpSpPr/>
          <p:nvPr userDrawn="1"/>
        </p:nvGrpSpPr>
        <p:grpSpPr>
          <a:xfrm>
            <a:off x="457200" y="2078912"/>
            <a:ext cx="6480928" cy="1143536"/>
            <a:chOff x="457200" y="3429000"/>
            <a:chExt cx="6480928" cy="1143536"/>
          </a:xfrm>
        </p:grpSpPr>
        <p:sp>
          <p:nvSpPr>
            <p:cNvPr id="13" name="Google Shape;28;p31">
              <a:extLst>
                <a:ext uri="{FF2B5EF4-FFF2-40B4-BE49-F238E27FC236}">
                  <a16:creationId xmlns:a16="http://schemas.microsoft.com/office/drawing/2014/main" id="{69155587-274E-3D4D-6FAB-37A2307CD7B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57200" y="3791354"/>
              <a:ext cx="6480928" cy="61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Arial"/>
                <a:buNone/>
                <a:defRPr sz="6000" b="1" i="0" u="none" strike="noStrike" cap="none">
                  <a:ln w="0">
                    <a:noFill/>
                  </a:ln>
                  <a:solidFill>
                    <a:srgbClr val="D64045"/>
                  </a:solidFill>
                  <a:effectLst>
                    <a:outerShdw dist="38100" dir="8100000" algn="tr" rotWithShape="0">
                      <a:srgbClr val="467599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spc="-300" dirty="0">
                  <a:latin typeface="Bahnschrift SemiBold" panose="020B0502040204020203" pitchFamily="34" charset="0"/>
                </a:rPr>
                <a:t>		 key take-aways</a:t>
              </a:r>
            </a:p>
          </p:txBody>
        </p:sp>
        <p:pic>
          <p:nvPicPr>
            <p:cNvPr id="14" name="Graphic 13" descr="A lightbulb">
              <a:extLst>
                <a:ext uri="{FF2B5EF4-FFF2-40B4-BE49-F238E27FC236}">
                  <a16:creationId xmlns:a16="http://schemas.microsoft.com/office/drawing/2014/main" id="{4C2D8F07-5D0C-A510-D9CA-C7FEBE01B7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30" t="10286" r="16030" b="10286"/>
            <a:stretch/>
          </p:blipFill>
          <p:spPr>
            <a:xfrm>
              <a:off x="457200" y="3429000"/>
              <a:ext cx="978154" cy="1143536"/>
            </a:xfrm>
            <a:prstGeom prst="rect">
              <a:avLst/>
            </a:prstGeom>
            <a:effectLst>
              <a:outerShdw dist="25400" dir="8100000" algn="tr" rotWithShape="0">
                <a:srgbClr val="467599"/>
              </a:outerShdw>
            </a:effectLst>
          </p:spPr>
        </p:pic>
      </p:grpSp>
      <p:sp>
        <p:nvSpPr>
          <p:cNvPr id="15" name="Google Shape;29;p31">
            <a:extLst>
              <a:ext uri="{FF2B5EF4-FFF2-40B4-BE49-F238E27FC236}">
                <a16:creationId xmlns:a16="http://schemas.microsoft.com/office/drawing/2014/main" id="{8DE1B49A-DE74-91FA-2C55-7A926302AD4F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28649" y="3293354"/>
            <a:ext cx="8058152" cy="215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16" name="Google Shape;29;p31">
            <a:extLst>
              <a:ext uri="{FF2B5EF4-FFF2-40B4-BE49-F238E27FC236}">
                <a16:creationId xmlns:a16="http://schemas.microsoft.com/office/drawing/2014/main" id="{D8622480-41A5-CA42-51F1-3E2BDB6802F4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628648" y="5816603"/>
            <a:ext cx="8058152" cy="46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70033" lvl="0" indent="-171450" algn="l">
              <a:spcBef>
                <a:spcPts val="0"/>
              </a:spcBef>
              <a:spcAft>
                <a:spcPts val="0"/>
              </a:spcAft>
              <a:buClr>
                <a:srgbClr val="467599"/>
              </a:buClr>
              <a:buSzPct val="100000"/>
              <a:buFont typeface="Wingdings" panose="05000000000000000000" pitchFamily="2" charset="2"/>
              <a:buChar char="§"/>
              <a:defRPr sz="1200" spc="0">
                <a:solidFill>
                  <a:srgbClr val="467599"/>
                </a:solidFill>
                <a:effectLst/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GITHUB:</a:t>
            </a:r>
          </a:p>
          <a:p>
            <a:r>
              <a:rPr lang="en-PH" dirty="0"/>
              <a:t>GOOGLE DRIVE:</a:t>
            </a:r>
          </a:p>
          <a:p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4850B-96CC-FEF3-5F30-A7761AB3B5A0}"/>
              </a:ext>
            </a:extLst>
          </p:cNvPr>
          <p:cNvSpPr txBox="1"/>
          <p:nvPr userDrawn="1"/>
        </p:nvSpPr>
        <p:spPr>
          <a:xfrm>
            <a:off x="536051" y="54472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1" spc="600" baseline="0" dirty="0">
                <a:solidFill>
                  <a:schemeClr val="bg1"/>
                </a:solidFill>
                <a:effectLst/>
                <a:highlight>
                  <a:srgbClr val="467599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17610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9;p31">
            <a:extLst>
              <a:ext uri="{FF2B5EF4-FFF2-40B4-BE49-F238E27FC236}">
                <a16:creationId xmlns:a16="http://schemas.microsoft.com/office/drawing/2014/main" id="{D933B60E-9596-75BF-40EF-1D954957F4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28649" y="1325161"/>
            <a:ext cx="8058151" cy="2856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2896" lvl="0" indent="-214313" algn="l">
              <a:spcBef>
                <a:spcPts val="0"/>
              </a:spcBef>
              <a:spcAft>
                <a:spcPts val="600"/>
              </a:spcAft>
              <a:buClr>
                <a:srgbClr val="1D3354"/>
              </a:buClr>
              <a:buSzPct val="100000"/>
              <a:buFont typeface="Wingdings" panose="05000000000000000000" pitchFamily="2" charset="2"/>
              <a:buChar char="§"/>
              <a:defRPr sz="14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7" name="Google Shape;28;p31">
            <a:extLst>
              <a:ext uri="{FF2B5EF4-FFF2-40B4-BE49-F238E27FC236}">
                <a16:creationId xmlns:a16="http://schemas.microsoft.com/office/drawing/2014/main" id="{F9EBFDC1-A551-FD54-3832-55F976F86CE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28648" y="592963"/>
            <a:ext cx="8058151" cy="6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 sz="6000" b="1" spc="-300">
                <a:ln w="0">
                  <a:noFill/>
                </a:ln>
                <a:solidFill>
                  <a:srgbClr val="467599"/>
                </a:solidFill>
                <a:effectLst>
                  <a:outerShdw dist="38100" dir="8100000" algn="tr" rotWithShape="0">
                    <a:srgbClr val="D64045"/>
                  </a:outerShdw>
                </a:effectLst>
                <a:latin typeface="Bahnschrift SemiBold" panose="020B0502040204020203" pitchFamily="34" charset="0"/>
                <a:cs typeface="Helvetica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	reflection</a:t>
            </a:r>
            <a:endParaRPr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0EA192-0932-FEAE-9E17-3AF1158A6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97149A-AE92-98E3-B00D-1C6E247F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Google Shape;29;p31">
            <a:extLst>
              <a:ext uri="{FF2B5EF4-FFF2-40B4-BE49-F238E27FC236}">
                <a16:creationId xmlns:a16="http://schemas.microsoft.com/office/drawing/2014/main" id="{8DE1B49A-DE74-91FA-2C55-7A926302AD4F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28649" y="5207125"/>
            <a:ext cx="8058152" cy="105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2896" lvl="0" indent="-21431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  <a:defRPr sz="14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pic>
        <p:nvPicPr>
          <p:cNvPr id="3" name="Graphic 2" descr="Quill with solid fill">
            <a:extLst>
              <a:ext uri="{FF2B5EF4-FFF2-40B4-BE49-F238E27FC236}">
                <a16:creationId xmlns:a16="http://schemas.microsoft.com/office/drawing/2014/main" id="{B9FFA53B-2F18-9DF8-3F6A-763705EA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48" y="108870"/>
            <a:ext cx="1216291" cy="1216291"/>
          </a:xfrm>
          <a:prstGeom prst="rect">
            <a:avLst/>
          </a:prstGeom>
          <a:effectLst>
            <a:outerShdw dist="38100" dir="8100000" algn="tr" rotWithShape="0">
              <a:srgbClr val="D64045"/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EF291E-D32F-A650-73A0-C6F41F2BDFAB}"/>
              </a:ext>
            </a:extLst>
          </p:cNvPr>
          <p:cNvGrpSpPr/>
          <p:nvPr userDrawn="1"/>
        </p:nvGrpSpPr>
        <p:grpSpPr>
          <a:xfrm>
            <a:off x="457200" y="4181943"/>
            <a:ext cx="5773918" cy="1057912"/>
            <a:chOff x="457200" y="3196343"/>
            <a:chExt cx="5773918" cy="1057912"/>
          </a:xfrm>
        </p:grpSpPr>
        <p:sp>
          <p:nvSpPr>
            <p:cNvPr id="13" name="Google Shape;28;p31">
              <a:extLst>
                <a:ext uri="{FF2B5EF4-FFF2-40B4-BE49-F238E27FC236}">
                  <a16:creationId xmlns:a16="http://schemas.microsoft.com/office/drawing/2014/main" id="{69155587-274E-3D4D-6FAB-37A2307CD7B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57200" y="3442604"/>
              <a:ext cx="5773918" cy="61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Arial"/>
                <a:buNone/>
                <a:defRPr sz="6000" b="1" i="0" u="none" strike="noStrike" cap="none">
                  <a:ln w="0">
                    <a:noFill/>
                  </a:ln>
                  <a:solidFill>
                    <a:srgbClr val="D64045"/>
                  </a:solidFill>
                  <a:effectLst>
                    <a:outerShdw dist="38100" dir="8100000" algn="tr" rotWithShape="0">
                      <a:srgbClr val="467599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spc="-300" dirty="0">
                  <a:latin typeface="Bahnschrift SemiBold" panose="020B0502040204020203" pitchFamily="34" charset="0"/>
                </a:rPr>
                <a:t>		 references</a:t>
              </a:r>
            </a:p>
          </p:txBody>
        </p:sp>
        <p:pic>
          <p:nvPicPr>
            <p:cNvPr id="5" name="Graphic 4" descr="Books on shelf with solid fill">
              <a:extLst>
                <a:ext uri="{FF2B5EF4-FFF2-40B4-BE49-F238E27FC236}">
                  <a16:creationId xmlns:a16="http://schemas.microsoft.com/office/drawing/2014/main" id="{AB4532E4-388F-287E-4D9F-36F277E56A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648" y="3196343"/>
              <a:ext cx="1057912" cy="1057912"/>
            </a:xfrm>
            <a:prstGeom prst="rect">
              <a:avLst/>
            </a:prstGeom>
            <a:effectLst>
              <a:outerShdw dist="38100" dir="8100000" algn="tr" rotWithShape="0">
                <a:srgbClr val="467599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923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8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0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1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2253A2A4-E159-C8E1-4994-6600574E53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A5B2AEFB-4387-992C-E516-4548C939BCE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3459494" cy="34594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23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31216"/>
            <a:ext cx="7886700" cy="504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300">
          <a:solidFill>
            <a:srgbClr val="D64045"/>
          </a:solidFill>
          <a:effectLst>
            <a:outerShdw dist="38100" dir="8100000" algn="tr" rotWithShape="0">
              <a:srgbClr val="467599"/>
            </a:outerShdw>
          </a:effectLst>
          <a:latin typeface="Bahnschrift SemiBol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heailearner.com/tag/cv2-warpperspective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6xJkmief_X15NMBJYi6X5PeF0PFxxntN/view?usp=sharing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reneprincipejr/Physics-301/blob/main/08%20Phase%20Shift%20Profilometry/Activity%2008%20-%20Phase%20Shift%20Profilometry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74CC48C-7427-DCB6-25A3-B39EF588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9" y="144121"/>
            <a:ext cx="849365" cy="8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8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23B1F6FB-F459-76A8-B23A-08849B09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348" y="1229552"/>
            <a:ext cx="627369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6FC255-8A9F-D685-6388-C387155E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97" y="1229552"/>
            <a:ext cx="1628534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A5B1E4-6C61-9A98-37C0-695A3806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153A85-93E3-66AD-3D36-45F83121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27989-D20F-B762-5493-CB0B678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6B96BC-54AC-199C-3B8A-C74CA5EF3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2"/>
          <a:stretch/>
        </p:blipFill>
        <p:spPr bwMode="auto">
          <a:xfrm>
            <a:off x="1009699" y="4521392"/>
            <a:ext cx="1627632" cy="176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536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74EB4B04-0711-C325-E2B3-32646FDC0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2" y="1225692"/>
            <a:ext cx="2011680" cy="3097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A5B1E4-6C61-9A98-37C0-695A3806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153A85-93E3-66AD-3D36-45F83121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Reconstruction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27989-D20F-B762-5493-CB0B678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CB2631-C7AA-E7F0-7329-A75035121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0"/>
          <a:stretch/>
        </p:blipFill>
        <p:spPr bwMode="auto">
          <a:xfrm>
            <a:off x="707772" y="4420821"/>
            <a:ext cx="2286000" cy="153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1DFD3102-2E81-6906-54C7-4445CA48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72" y="1225692"/>
            <a:ext cx="6035040" cy="483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86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F99D3BDE-8E57-7A05-2A1C-38DC09C2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772" y="1225691"/>
            <a:ext cx="6035040" cy="483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ACE6D59-DCF0-87F7-14B0-37F468DEA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92" y="1225692"/>
            <a:ext cx="1645920" cy="332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A5B1E4-6C61-9A98-37C0-695A3806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153A85-93E3-66AD-3D36-45F83121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Reconstruction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27989-D20F-B762-5493-CB0B678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12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DF3BB6-57C4-8F53-0506-E60E6A561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1"/>
          <a:stretch/>
        </p:blipFill>
        <p:spPr bwMode="auto">
          <a:xfrm>
            <a:off x="1007492" y="4552677"/>
            <a:ext cx="1645920" cy="185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FDDED-327A-FB29-0C6B-CA85FE1F2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8583" indent="457200">
              <a:buNone/>
            </a:pPr>
            <a:r>
              <a:rPr lang="en-US" dirty="0"/>
              <a:t>In conclusion, I was able to implement phase-shift profilometry (PFP) on a challenging object. Additional insights such as synthetically generating the flat reference and performing PFP on select regions of interest were the added-value compared to what we did in App Physics 187. Supplemental steps such as perspective transform and Fourier transform filtering that I implemented in this activity contributed greatly to yielding good qualitative results. 3D mesh maps of the character engravings, the texture, and the shape of the stones were generated accordingly. Unfortunately, I couldn’t explore on implementing quality-guided unwrapping as suggested due to time constraints but considering our current results, I think it would be possible to perform full image PFP with better unwrapping algorithms to eliminate singularities and branch cuts. </a:t>
            </a:r>
            <a:r>
              <a:rPr lang="en-US" sz="1400" dirty="0"/>
              <a:t>I genuinely had fun doing this activity and will surely explore the full extent of its strengths and limitations in the future. </a:t>
            </a:r>
          </a:p>
          <a:p>
            <a:pPr marL="98583" indent="457200">
              <a:buNone/>
            </a:pPr>
            <a:r>
              <a:rPr lang="en-US" dirty="0"/>
              <a:t>With that said, I’d</a:t>
            </a:r>
            <a:r>
              <a:rPr lang="en-US" sz="1400" dirty="0"/>
              <a:t> give myself a score of </a:t>
            </a:r>
            <a:r>
              <a:rPr lang="en-US" sz="2000" dirty="0">
                <a:highlight>
                  <a:srgbClr val="FFEE9E"/>
                </a:highlight>
                <a:latin typeface="Bahnschrift SemiBold" panose="020B0502040204020203" pitchFamily="34" charset="0"/>
              </a:rPr>
              <a:t> 98/100.</a:t>
            </a:r>
            <a:endParaRPr lang="en-US" sz="1400" dirty="0">
              <a:highlight>
                <a:srgbClr val="FFEE9E"/>
              </a:highlight>
              <a:latin typeface="Bahnschrift SemiBold" panose="020B0502040204020203" pitchFamily="34" charset="0"/>
            </a:endParaRPr>
          </a:p>
          <a:p>
            <a:pPr marL="98583" indent="45720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31454-8CFD-DCEC-F28C-84EEBEB1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reflection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19B976-BF6E-0B15-F21A-F0DB09CB3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769D2-2BF2-348C-7810-0DF7AC643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F77D77-DE5F-0916-8BC1-AF6BBBA7D8A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[1] M. Soriano, Physics 301 – Phase Shift Profilometry, (2022).</a:t>
            </a:r>
          </a:p>
          <a:p>
            <a:pPr>
              <a:lnSpc>
                <a:spcPct val="100000"/>
              </a:lnSpc>
            </a:pPr>
            <a:r>
              <a:rPr lang="en-US" dirty="0"/>
              <a:t>[2] </a:t>
            </a:r>
            <a:r>
              <a:rPr lang="en-US" dirty="0">
                <a:hlinkClick r:id="rId2"/>
              </a:rPr>
              <a:t>cv2.warpPerspective() | </a:t>
            </a:r>
            <a:r>
              <a:rPr lang="en-US" dirty="0" err="1">
                <a:hlinkClick r:id="rId2"/>
              </a:rPr>
              <a:t>TheAILearner</a:t>
            </a:r>
            <a:endParaRPr lang="en-US" dirty="0"/>
          </a:p>
          <a:p>
            <a:pPr marL="98583" indent="0">
              <a:lnSpc>
                <a:spcPct val="1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2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ext Placeholder 1">
            <a:extLst>
              <a:ext uri="{FF2B5EF4-FFF2-40B4-BE49-F238E27FC236}">
                <a16:creationId xmlns:a16="http://schemas.microsoft.com/office/drawing/2014/main" id="{0B842D4E-BA5F-A2C5-AE04-7E52CBED8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709333"/>
              </p:ext>
            </p:extLst>
          </p:nvPr>
        </p:nvGraphicFramePr>
        <p:xfrm>
          <a:off x="628649" y="686856"/>
          <a:ext cx="8058151" cy="21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D98B02D-F7B1-CACE-01EA-155A5FE3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 objectives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AB2E-02F6-3645-143A-6BFFD2E79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BD226-D837-4B17-D0E6-80294F6BB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214FEA-3053-34C6-DFC6-5FEB412C2F1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quality of 3D reconstruction using Phase-Shift Profilometry was improved by</a:t>
            </a:r>
          </a:p>
          <a:p>
            <a:pPr lvl="1">
              <a:spcAft>
                <a:spcPts val="0"/>
              </a:spcAft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implementing the algorithm in a select ROI at a time, </a:t>
            </a:r>
          </a:p>
          <a:p>
            <a:pPr lvl="1">
              <a:spcAft>
                <a:spcPts val="0"/>
              </a:spcAft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introducing perspective transformation, and</a:t>
            </a:r>
          </a:p>
          <a:p>
            <a:pPr lvl="1">
              <a:spcAft>
                <a:spcPts val="0"/>
              </a:spcAft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applying Fourier transform filtering to remove visible artifacts.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14954A-16EE-E29B-EB5E-17A9AB49191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hlinkClick r:id="rId7"/>
              </a:rPr>
              <a:t>Physics-301/Activity 08 - Phase Shift </a:t>
            </a:r>
            <a:r>
              <a:rPr lang="en-US" dirty="0" err="1">
                <a:hlinkClick r:id="rId7"/>
              </a:rPr>
              <a:t>Profilometry.ipynb</a:t>
            </a:r>
            <a:r>
              <a:rPr lang="en-US" dirty="0">
                <a:hlinkClick r:id="rId7"/>
              </a:rPr>
              <a:t> at main · </a:t>
            </a:r>
            <a:r>
              <a:rPr lang="en-US" dirty="0" err="1">
                <a:hlinkClick r:id="rId7"/>
              </a:rPr>
              <a:t>reneprincipejr</a:t>
            </a:r>
            <a:r>
              <a:rPr lang="en-US" dirty="0">
                <a:hlinkClick r:id="rId7"/>
              </a:rPr>
              <a:t>/Physics-301 (github.com)</a:t>
            </a:r>
            <a:endParaRPr lang="en-US" dirty="0"/>
          </a:p>
          <a:p>
            <a:r>
              <a:rPr lang="en-US" dirty="0">
                <a:hlinkClick r:id="rId8"/>
              </a:rPr>
              <a:t>https://drive.google.com/file/d/16xJkmief_X15NMBJYi6X5PeF0PFxxntN/view?usp=sharing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52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14B7D3-BDAC-F989-8CB3-3C4A26E4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88509D-E8F7-BEF4-4F13-831777C9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B3E5838-68FA-ACC9-C180-E74DB367E7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457200">
                  <a:buNone/>
                </a:pPr>
                <a:r>
                  <a:rPr lang="en-US" sz="1800" dirty="0">
                    <a:latin typeface="Bahnschrift SemiBold" panose="020B0502040204020203" pitchFamily="34" charset="0"/>
                  </a:rPr>
                  <a:t>Projecting corrugated roof </a:t>
                </a:r>
                <a:r>
                  <a:rPr lang="en-US" sz="1800" dirty="0"/>
                  <a:t>based on sinusoidal intensities constitute what we call </a:t>
                </a:r>
                <a:r>
                  <a:rPr lang="en-US" sz="1800" dirty="0">
                    <a:latin typeface="Bahnschrift SemiBold" panose="020B0502040204020203" pitchFamily="34" charset="0"/>
                  </a:rPr>
                  <a:t>structured light illumination</a:t>
                </a:r>
                <a:r>
                  <a:rPr lang="en-US" sz="1800" dirty="0"/>
                  <a:t> [1]. In this activity, we try to </a:t>
                </a:r>
                <a:r>
                  <a:rPr lang="en-US" sz="1800" dirty="0">
                    <a:highlight>
                      <a:srgbClr val="FFEE9E"/>
                    </a:highlight>
                    <a:latin typeface="Bahnschrift SemiBold" panose="020B0502040204020203" pitchFamily="34" charset="0"/>
                  </a:rPr>
                  <a:t>extract height information </a:t>
                </a:r>
                <a:r>
                  <a:rPr lang="en-US" sz="1800" dirty="0">
                    <a:highlight>
                      <a:srgbClr val="FFEE9E"/>
                    </a:highlight>
                  </a:rPr>
                  <a:t>by seeing how the object </a:t>
                </a:r>
                <a:r>
                  <a:rPr lang="en-US" sz="1800" dirty="0">
                    <a:highlight>
                      <a:srgbClr val="FFEE9E"/>
                    </a:highlight>
                    <a:latin typeface="Bahnschrift SemiBold" panose="020B0502040204020203" pitchFamily="34" charset="0"/>
                  </a:rPr>
                  <a:t>bends</a:t>
                </a:r>
                <a:r>
                  <a:rPr lang="en-US" sz="1800" dirty="0">
                    <a:highlight>
                      <a:srgbClr val="FFEE9E"/>
                    </a:highlight>
                  </a:rPr>
                  <a:t> along the projected alternating patterns</a:t>
                </a:r>
                <a:r>
                  <a:rPr lang="en-US" sz="1800" dirty="0"/>
                  <a:t>. Using four phase-shifted sinusoids, shown below is the object illuminated with structured light.</a:t>
                </a:r>
                <a:br>
                  <a:rPr lang="en-US" sz="1800" dirty="0"/>
                </a:br>
                <a:br>
                  <a:rPr lang="en-US" sz="1800" dirty="0"/>
                </a:br>
                <a:br>
                  <a:rPr lang="en-US" sz="1800" dirty="0"/>
                </a:br>
                <a:br>
                  <a:rPr lang="en-US" sz="1800" dirty="0"/>
                </a:br>
                <a:br>
                  <a:rPr lang="en-US" sz="1800" dirty="0"/>
                </a:br>
                <a:endParaRPr lang="en-US" sz="1800" dirty="0"/>
              </a:p>
              <a:p>
                <a:pPr marL="0" indent="457200">
                  <a:buNone/>
                </a:pPr>
                <a:r>
                  <a:rPr lang="en-US" sz="1800" dirty="0"/>
                  <a:t>The intensity functions of these four images are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 marL="0" indent="45720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is the mean background intensity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is the intensity value of the fringe pattern [1].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B3E5838-68FA-ACC9-C180-E74DB367E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726" b="-4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44F8D-7BA6-5149-86E0-B7012016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D86AC6-311F-CEFF-0AD3-051951D4B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60478"/>
            <a:ext cx="6400800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94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113831-0E39-827D-B4DE-21D3BFEC1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E9A7CD-C440-06FB-C21A-BAD3F99CF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Transform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7EAE2-3EB4-91DB-7EE7-EE5E67FD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Before proceeding, it’s important to note that (1) the images are skewed in perspective and (2) we don’t have the images of flat reference. To address the first problem, </a:t>
            </a:r>
            <a:r>
              <a:rPr lang="en-US" sz="1800" dirty="0">
                <a:latin typeface="Bahnschrift SemiBold" panose="020B0502040204020203" pitchFamily="34" charset="0"/>
              </a:rPr>
              <a:t>we applied warp perspective functions</a:t>
            </a:r>
            <a:r>
              <a:rPr lang="en-US" sz="1800" dirty="0"/>
              <a:t> from Open-CV [2].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457200">
              <a:buNone/>
            </a:pPr>
            <a:r>
              <a:rPr lang="en-US" sz="1800" dirty="0"/>
              <a:t>Shown below are the results of the perspective transform. It’s much more uniform and the uninterrupted sinusoids are now vertically aligned.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CC328-1C22-C9DD-BB1B-F9B29155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15D1003-CF97-6A20-A222-7C64110CD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444524"/>
            <a:ext cx="6400800" cy="173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D02C6D6-E6BC-4263-C97F-72A888A3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48058"/>
            <a:ext cx="4572000" cy="17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72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154337-489D-1F0B-A2DB-296C0110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54D169-17FB-D41D-4BEE-EBCA0183B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reference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0CB29-7B98-CE48-BD26-3E0925AD1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To address (2), we </a:t>
            </a:r>
            <a:r>
              <a:rPr lang="en-US" sz="1800" dirty="0">
                <a:latin typeface="Bahnschrift SemiBold" panose="020B0502040204020203" pitchFamily="34" charset="0"/>
              </a:rPr>
              <a:t>synthetically reconstruct the sinusoidal structured light </a:t>
            </a:r>
            <a:r>
              <a:rPr lang="en-US" sz="1800" dirty="0"/>
              <a:t>from the regions in the image where the object doesn’t obstruct the view.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457200"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457200">
              <a:buNone/>
            </a:pPr>
            <a:r>
              <a:rPr lang="en-US" sz="1800" dirty="0"/>
              <a:t>By interpolating background information, we can </a:t>
            </a:r>
            <a:r>
              <a:rPr lang="en-US" sz="1800" dirty="0">
                <a:latin typeface="Bahnschrift SemiBold" panose="020B0502040204020203" pitchFamily="34" charset="0"/>
              </a:rPr>
              <a:t>reconstruct the flat reference image</a:t>
            </a:r>
            <a:r>
              <a:rPr lang="en-US" sz="1800" dirty="0"/>
              <a:t> and the results are shown below.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CF9A4-75A6-CDC8-DB67-EE5F0292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5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DE2A6B0-1059-3390-B188-ADC421D0B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45" y="4548216"/>
            <a:ext cx="6400800" cy="17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AAA4532-1FE7-0626-275C-C68244704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69203"/>
            <a:ext cx="6400800" cy="139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21CAFF2-6CFB-5ECC-5C3B-A307E4396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155" b="51294"/>
          <a:stretch/>
        </p:blipFill>
        <p:spPr bwMode="auto">
          <a:xfrm>
            <a:off x="1408545" y="1705008"/>
            <a:ext cx="6400800" cy="8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8FDD90-79BC-00ED-343B-4D386F4C6114}"/>
              </a:ext>
            </a:extLst>
          </p:cNvPr>
          <p:cNvSpPr/>
          <p:nvPr/>
        </p:nvSpPr>
        <p:spPr>
          <a:xfrm>
            <a:off x="1408545" y="1914910"/>
            <a:ext cx="6557820" cy="2186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1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DA41E-2B45-D3A5-D0EA-5A2DDE8D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D5A54-4FD3-78FE-5E84-10B9F377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C1E40F-5D8A-7FB2-F7CA-D6075A859E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Our immediate goal is to obtain the phase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images for both the object and the flat reference using the intensities we pre-processed: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  <a:p>
                <a:pPr marL="0" indent="457200">
                  <a:buNone/>
                </a:pPr>
                <a:r>
                  <a:rPr lang="en-US" sz="1800" dirty="0"/>
                  <a:t>To do away with branch cuts singularities, we </a:t>
                </a:r>
                <a:r>
                  <a:rPr lang="en-US" sz="1800" dirty="0">
                    <a:highlight>
                      <a:srgbClr val="FFEE9E"/>
                    </a:highlight>
                  </a:rPr>
                  <a:t>performed phase-shift profilometry on select regions of interest at a time, not on the entire image</a:t>
                </a:r>
                <a:r>
                  <a:rPr lang="en-US" sz="1800" dirty="0"/>
                  <a:t>.</a:t>
                </a:r>
              </a:p>
              <a:p>
                <a:pPr marL="0" indent="457200">
                  <a:buNone/>
                </a:pPr>
                <a:endParaRPr lang="en-US" sz="1800" dirty="0"/>
              </a:p>
              <a:p>
                <a:pPr marL="0" indent="457200">
                  <a:buNone/>
                </a:pPr>
                <a:endParaRPr lang="en-US" sz="1800" dirty="0"/>
              </a:p>
              <a:p>
                <a:pPr marL="0" indent="457200">
                  <a:buNone/>
                </a:pPr>
                <a:br>
                  <a:rPr lang="en-US" sz="1800" dirty="0"/>
                </a:br>
                <a:endParaRPr lang="en-US" sz="1800" dirty="0"/>
              </a:p>
              <a:p>
                <a:pPr marL="0" indent="457200">
                  <a:buNone/>
                </a:pPr>
                <a:endParaRPr lang="en-US" sz="1800" dirty="0"/>
              </a:p>
              <a:p>
                <a:pPr marL="0" indent="457200">
                  <a:buNone/>
                </a:pPr>
                <a:r>
                  <a:rPr lang="en-US" sz="1800" dirty="0"/>
                  <a:t>Notice that the phase images obtained were </a:t>
                </a:r>
                <a:r>
                  <a:rPr lang="en-US" sz="1800" dirty="0">
                    <a:latin typeface="Bahnschrift SemiBold" panose="020B0502040204020203" pitchFamily="34" charset="0"/>
                  </a:rPr>
                  <a:t>discontinuous</a:t>
                </a:r>
                <a:r>
                  <a:rPr lang="en-US" sz="1800" dirty="0"/>
                  <a:t> due to the inverse tangent operation, hence, we must </a:t>
                </a:r>
                <a:r>
                  <a:rPr lang="en-US" sz="1800" dirty="0">
                    <a:latin typeface="Bahnschrift SemiBold" panose="020B0502040204020203" pitchFamily="34" charset="0"/>
                  </a:rPr>
                  <a:t>apply phase unwrapping</a:t>
                </a:r>
                <a:r>
                  <a:rPr lang="en-US" sz="1800" dirty="0"/>
                  <a:t> which essentially adds 2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to the segments with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to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jumps.</a:t>
                </a: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C1E40F-5D8A-7FB2-F7CA-D6075A859E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726" r="-696" b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A1292-C942-58D2-0177-D945D2A7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6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6801EEE-57A1-C6D4-47C3-4F721AE16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25223"/>
            <a:ext cx="7315200" cy="193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DA41E-2B45-D3A5-D0EA-5A2DDE8D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D5A54-4FD3-78FE-5E84-10B9F377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Difference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1E40F-5D8A-7FB2-F7CA-D6075A859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We can get a rough idea of the height information by getting the phase difference on the unwrapped images of the reference and object as shown:</a:t>
            </a:r>
          </a:p>
          <a:p>
            <a:pPr marL="0" indent="0">
              <a:spcBef>
                <a:spcPts val="1200"/>
              </a:spcBef>
              <a:buNone/>
            </a:pP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Notice that there are still noticeable reconstruction artifacts and so, we implement </a:t>
            </a:r>
            <a:r>
              <a:rPr lang="en-US" sz="1800" dirty="0">
                <a:latin typeface="Bahnschrift SemiBold" panose="020B0502040204020203" pitchFamily="34" charset="0"/>
              </a:rPr>
              <a:t>Fourier filtering to remove unwanted frequencies</a:t>
            </a:r>
            <a:r>
              <a:rPr lang="en-US" sz="1800" dirty="0"/>
              <a:t>. Results show better reconstruction of the object of interest.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1A1292-C942-58D2-0177-D945D2A7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7</a:t>
            </a:fld>
            <a:endParaRPr lang="en-US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1413A09-9520-5C9D-C9E6-1CE5C577B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70464"/>
            <a:ext cx="6858000" cy="18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8415B49-9206-1636-24D3-43BFEE809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67334"/>
            <a:ext cx="6858000" cy="181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4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A9A1BE61-B90D-5454-0F00-7683A1318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350" y="1252145"/>
            <a:ext cx="627369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A5B1E4-6C61-9A98-37C0-695A3806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153A85-93E3-66AD-3D36-45F83121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27989-D20F-B762-5493-CB0B678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8</a:t>
            </a:fld>
            <a:endParaRPr lang="en-U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8C3437A-81D3-DF42-7A0D-04BC7CA08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10" y="1229960"/>
            <a:ext cx="2011680" cy="314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193A0B-A4B8-8735-F312-736BF3C67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4" r="1"/>
          <a:stretch/>
        </p:blipFill>
        <p:spPr bwMode="auto">
          <a:xfrm>
            <a:off x="656746" y="4451728"/>
            <a:ext cx="2286000" cy="18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1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4AA86B36-4535-FDD9-2B52-2BF8775F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349" y="1252145"/>
            <a:ext cx="627369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F9AFBED-627B-94BC-FC21-AE6D5FF8B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2" y="1229960"/>
            <a:ext cx="2011680" cy="313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A5B1E4-6C61-9A98-37C0-695A3806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153A85-93E3-66AD-3D36-45F83121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27989-D20F-B762-5493-CB0B678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947800-97FB-DC58-F48A-90E68DACE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3"/>
          <a:stretch/>
        </p:blipFill>
        <p:spPr bwMode="auto">
          <a:xfrm>
            <a:off x="699350" y="4436786"/>
            <a:ext cx="2286000" cy="16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71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2482</TotalTime>
  <Words>859</Words>
  <Application>Microsoft Office PowerPoint</Application>
  <PresentationFormat>On-screen Show (4:3)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Bahnschrift</vt:lpstr>
      <vt:lpstr>Bahnschrift Condensed</vt:lpstr>
      <vt:lpstr>Bahnschrift Light</vt:lpstr>
      <vt:lpstr>Bahnschrift SemiBold</vt:lpstr>
      <vt:lpstr>Bahnschrift SemiLight</vt:lpstr>
      <vt:lpstr>Calibri</vt:lpstr>
      <vt:lpstr>Cambria Math</vt:lpstr>
      <vt:lpstr>Wingdings</vt:lpstr>
      <vt:lpstr>Office Theme</vt:lpstr>
      <vt:lpstr>PowerPoint Presentation</vt:lpstr>
      <vt:lpstr>  objectives</vt:lpstr>
      <vt:lpstr>Structured Light</vt:lpstr>
      <vt:lpstr>Perspective Transform</vt:lpstr>
      <vt:lpstr>Flat reference</vt:lpstr>
      <vt:lpstr>Phase Calculation</vt:lpstr>
      <vt:lpstr>Phase Difference</vt:lpstr>
      <vt:lpstr>3D Reconstruction</vt:lpstr>
      <vt:lpstr>3D Reconstruction</vt:lpstr>
      <vt:lpstr>3D Reconstruction</vt:lpstr>
      <vt:lpstr>3D Reconstruction</vt:lpstr>
      <vt:lpstr>3D Reconstruction</vt:lpstr>
      <vt:lpstr> 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28</cp:revision>
  <dcterms:created xsi:type="dcterms:W3CDTF">2022-05-28T03:01:51Z</dcterms:created>
  <dcterms:modified xsi:type="dcterms:W3CDTF">2022-06-10T12:18:09Z</dcterms:modified>
</cp:coreProperties>
</file>